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01.07.2021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2214555"/>
            <a:ext cx="7572428" cy="830997"/>
          </a:xfrm>
          <a:prstGeom prst="rect">
            <a:avLst/>
          </a:prstGeom>
        </p:spPr>
        <p:txBody>
          <a:bodyPr wrap="square">
            <a:spAutoFit/>
          </a:bodyPr>
          <a:lstStyle/>
          <a:p>
            <a:pPr algn="ctr"/>
            <a:r>
              <a:rPr lang="ru-RU" sz="2400" b="1" dirty="0" smtClean="0">
                <a:latin typeface="Times New Roman" pitchFamily="18" charset="0"/>
                <a:cs typeface="Times New Roman" pitchFamily="18" charset="0"/>
              </a:rPr>
              <a:t>МОРАЛЬ И ЕЕ ФОРМЫ. </a:t>
            </a:r>
          </a:p>
          <a:p>
            <a:pPr algn="ctr"/>
            <a:r>
              <a:rPr lang="ru-RU" sz="2400" b="1" dirty="0" smtClean="0">
                <a:latin typeface="Times New Roman" pitchFamily="18" charset="0"/>
                <a:cs typeface="Times New Roman" pitchFamily="18" charset="0"/>
              </a:rPr>
              <a:t>ПРОФЕССИОНАЛЬНАЯ И ТРУДОВАЯ МОРАЛЬ</a:t>
            </a:r>
            <a:endParaRPr lang="ru-RU" sz="2400" dirty="0">
              <a:latin typeface="Times New Roman" pitchFamily="18" charset="0"/>
              <a:cs typeface="Times New Roman" pitchFamily="18" charset="0"/>
            </a:endParaRPr>
          </a:p>
        </p:txBody>
      </p:sp>
      <p:sp>
        <p:nvSpPr>
          <p:cNvPr id="3" name="Прямоугольник 2"/>
          <p:cNvSpPr/>
          <p:nvPr/>
        </p:nvSpPr>
        <p:spPr>
          <a:xfrm>
            <a:off x="2286000" y="3105835"/>
            <a:ext cx="4572000" cy="646331"/>
          </a:xfrm>
          <a:prstGeom prst="rect">
            <a:avLst/>
          </a:prstGeom>
        </p:spPr>
        <p:txBody>
          <a:bodyPr>
            <a:spAutoFit/>
          </a:bodyPr>
          <a:lstStyle/>
          <a:p>
            <a:pPr lvl="0"/>
            <a:r>
              <a:rPr lang="ru-RU" dirty="0">
                <a:solidFill>
                  <a:prstClr val="black"/>
                </a:solidFill>
                <a:latin typeface="Times New Roman" pitchFamily="18" charset="0"/>
                <a:cs typeface="Times New Roman" pitchFamily="18" charset="0"/>
              </a:rPr>
              <a:t>к.э.н</a:t>
            </a:r>
            <a:r>
              <a:rPr lang="ru-RU" dirty="0" smtClean="0">
                <a:solidFill>
                  <a:prstClr val="black"/>
                </a:solidFill>
                <a:latin typeface="Times New Roman" pitchFamily="18" charset="0"/>
                <a:cs typeface="Times New Roman" pitchFamily="18" charset="0"/>
              </a:rPr>
              <a:t>., доц. </a:t>
            </a:r>
            <a:r>
              <a:rPr lang="ru-RU" dirty="0" err="1">
                <a:solidFill>
                  <a:prstClr val="black"/>
                </a:solidFill>
                <a:latin typeface="Times New Roman" pitchFamily="18" charset="0"/>
                <a:cs typeface="Times New Roman" pitchFamily="18" charset="0"/>
              </a:rPr>
              <a:t>Нежельченко</a:t>
            </a:r>
            <a:r>
              <a:rPr lang="ru-RU" dirty="0">
                <a:solidFill>
                  <a:prstClr val="black"/>
                </a:solidFill>
                <a:latin typeface="Times New Roman" pitchFamily="18" charset="0"/>
                <a:cs typeface="Times New Roman" pitchFamily="18" charset="0"/>
              </a:rPr>
              <a:t> Елена Васильевна</a:t>
            </a:r>
          </a:p>
          <a:p>
            <a:pPr lvl="0"/>
            <a:r>
              <a:rPr lang="ru-RU" dirty="0">
                <a:solidFill>
                  <a:prstClr val="black"/>
                </a:solidFill>
                <a:latin typeface="Times New Roman" pitchFamily="18" charset="0"/>
                <a:cs typeface="Times New Roman" pitchFamily="18" charset="0"/>
              </a:rPr>
              <a:t>к.э.н., доц. </a:t>
            </a:r>
            <a:r>
              <a:rPr lang="ru-RU" dirty="0" err="1">
                <a:solidFill>
                  <a:prstClr val="black"/>
                </a:solidFill>
                <a:latin typeface="Times New Roman" pitchFamily="18" charset="0"/>
                <a:cs typeface="Times New Roman" pitchFamily="18" charset="0"/>
              </a:rPr>
              <a:t>Ясенок</a:t>
            </a:r>
            <a:r>
              <a:rPr lang="ru-RU" dirty="0">
                <a:solidFill>
                  <a:prstClr val="black"/>
                </a:solidFill>
                <a:latin typeface="Times New Roman" pitchFamily="18" charset="0"/>
                <a:cs typeface="Times New Roman" pitchFamily="18" charset="0"/>
              </a:rPr>
              <a:t> Светлана Николаевна</a:t>
            </a:r>
            <a:endParaRPr lang="ru-RU" dirty="0">
              <a:solidFill>
                <a:prstClr val="black"/>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428596" y="0"/>
            <a:ext cx="8429684"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Трудовая мораль – это комплекс внутренних нравственных установлений и общезначимых предписаний, которым должны безусловно следовать отдельный человек, рабочая группа или коллектив в своем отношении к труду и его результатам. Трудовая мораль выражается в утверждениях общественного мнения, заповедях и нормах оказывающих регулирующее влияние на мотивацию трудового поведения, направленность и эффективность реализации личного фактора труда.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Трудовая мораль – это отношение людей к труду, запечатленное в комплексе моральных ценностей и норм, воплощенное в категориях и образцах культуры и выраженное в человеческом поведении, прежде всего в сфере трудовой деятельности. </a:t>
            </a: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трудовой морали эпохи рынка существует перечень основных этических принципов, обязательных для представителей любых профессий, специалистов разных сфер деятельности:</a:t>
            </a: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 </a:t>
            </a:r>
          </a:p>
          <a:p>
            <a:pPr algn="just">
              <a:lnSpc>
                <a:spcPct val="150000"/>
              </a:lnSpc>
            </a:pPr>
            <a:r>
              <a:rPr lang="ru-RU" sz="1600" u="sng" dirty="0" smtClean="0">
                <a:latin typeface="Times New Roman" pitchFamily="18" charset="0"/>
                <a:cs typeface="Times New Roman" pitchFamily="18" charset="0"/>
              </a:rPr>
              <a:t>Первый принцип</a:t>
            </a:r>
            <a:r>
              <a:rPr lang="ru-RU" sz="1600" dirty="0" smtClean="0">
                <a:latin typeface="Times New Roman" pitchFamily="18" charset="0"/>
                <a:cs typeface="Times New Roman" pitchFamily="18" charset="0"/>
              </a:rPr>
              <a:t> «золотого правила» нравственности: в рамках служебного положения не допускать по отношению к своим подчиненным, к руководству,  к коллегам, к клиентам и др. таких поступков, каких бы не желал видеть по отношению к себе.</a:t>
            </a:r>
          </a:p>
          <a:p>
            <a:pPr algn="just">
              <a:lnSpc>
                <a:spcPct val="150000"/>
              </a:lnSpc>
            </a:pPr>
            <a:r>
              <a:rPr lang="ru-RU" sz="1600" u="sng" dirty="0" smtClean="0">
                <a:latin typeface="Times New Roman" pitchFamily="18" charset="0"/>
                <a:cs typeface="Times New Roman" pitchFamily="18" charset="0"/>
              </a:rPr>
              <a:t>Второй принцип:</a:t>
            </a:r>
            <a:r>
              <a:rPr lang="ru-RU" sz="1600" dirty="0" smtClean="0">
                <a:latin typeface="Times New Roman" pitchFamily="18" charset="0"/>
                <a:cs typeface="Times New Roman" pitchFamily="18" charset="0"/>
              </a:rPr>
              <a:t> необходима справедливость при наделении сотрудников необходимыми для их служебной деятельности ресурсами (денежными, сырьевыми, материальными и пр.).</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0"/>
            <a:ext cx="9144000" cy="66960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50000"/>
              </a:lnSpc>
              <a:spcBef>
                <a:spcPct val="0"/>
              </a:spcBef>
              <a:spcAft>
                <a:spcPct val="0"/>
              </a:spcAft>
              <a:buClrTx/>
              <a:buSzTx/>
              <a:buFontTx/>
              <a:buNone/>
              <a:tabLst/>
            </a:pPr>
            <a:r>
              <a:rPr kumimoji="0" lang="ru-RU" sz="1600" b="0" i="0" u="sng"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Третий принцип</a:t>
            </a:r>
            <a:r>
              <a:rPr kumimoji="0" lang="ru-RU" sz="16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требует обязательного исправления этического нарушения независимо оттого, когда и кем оно было допущено.</a:t>
            </a:r>
            <a:endPar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Согласно </a:t>
            </a:r>
            <a:r>
              <a:rPr kumimoji="0" lang="ru-RU" sz="1600" b="0" i="0" u="sng"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четвертому принципу,</a:t>
            </a:r>
            <a:r>
              <a:rPr kumimoji="0" lang="ru-RU" sz="16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называемому принципом максимума прогресса, служебное поведение и действия сотрудника, признаются этичными, если они способствуют развитию органи­зации (или ее подразделений) с моральной точки зрения.</a:t>
            </a:r>
            <a:endPar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Логическим продолжением четвертого принципа является </a:t>
            </a:r>
            <a:r>
              <a:rPr kumimoji="0" lang="ru-RU" sz="1600" b="0" i="0" u="sng"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пятый</a:t>
            </a:r>
            <a:r>
              <a:rPr kumimoji="0" lang="ru-RU" sz="16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 принцип минимума прогресса, в соответствии с которым действия сотрудника или организации в целом этичны, если они хотя бы не нарушают этических норм.</a:t>
            </a:r>
            <a:endPar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Сущность </a:t>
            </a:r>
            <a:r>
              <a:rPr kumimoji="0" lang="ru-RU" sz="1600" b="0" i="0" u="sng"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шестого принципа</a:t>
            </a:r>
            <a:r>
              <a:rPr kumimoji="0" lang="ru-RU" sz="16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в следующем: этичным является терпимое отношение сотрудников организации к моральным устоям, традициям и пр., имеющим место в других организациях, регионах, странах.</a:t>
            </a:r>
            <a:endPar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sng"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Седьмой принцип</a:t>
            </a:r>
            <a:r>
              <a:rPr kumimoji="0" lang="ru-RU" sz="16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рекомендует разумное сочетание индивидуального релятивизма и этического релятивизма с требования­ми общечеловеческой этики.</a:t>
            </a:r>
            <a:endPar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Согласно </a:t>
            </a:r>
            <a:r>
              <a:rPr kumimoji="0" lang="ru-RU" sz="1600" b="0" i="0" u="sng"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восьмому принципу</a:t>
            </a:r>
            <a:r>
              <a:rPr kumimoji="0" lang="ru-RU" sz="16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индивидуальное и коллективное начало равно признаваемы за основу при разработке и принятии решений в деловых отношениях.</a:t>
            </a:r>
            <a:endPar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sng"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Девятый принцип</a:t>
            </a:r>
            <a:r>
              <a:rPr kumimoji="0" lang="ru-RU" sz="16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напоминает, что не следует бояться иметь собственное мнение при решении любых служебных вопросов. Однако нонконформизм как черта личности должен проявляться в разумных пределах.</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0"/>
            <a:ext cx="8929718" cy="64621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30000"/>
              </a:lnSpc>
              <a:spcBef>
                <a:spcPct val="0"/>
              </a:spcBef>
              <a:spcAft>
                <a:spcPct val="0"/>
              </a:spcAft>
              <a:buClrTx/>
              <a:buSzTx/>
              <a:buFontTx/>
              <a:buNone/>
              <a:tabLst/>
            </a:pPr>
            <a:r>
              <a:rPr kumimoji="0" lang="ru-RU" sz="1600" b="0" i="0" u="sng"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Десятый принцип</a:t>
            </a:r>
            <a:r>
              <a:rPr kumimoji="0" lang="ru-RU" sz="16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 никакого насилия, т.е. «нажима» на подчиненных, выражающегося в различных формах, например, в приказной, командной манере ведения служебного разговора.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ru-RU" sz="1600" b="0" i="0" u="sng"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Одиннадцатый принцип</a:t>
            </a:r>
            <a:r>
              <a:rPr kumimoji="0" lang="ru-RU" sz="16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 постоянство воздействия, выражающееся в том, что этические стандарты могут быть внедрены в жизнь организации не единовременным приказом, а лишь с помощью непрекращающихся усилий со стороны и менеджера, и рядовых сотрудников.</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ru-RU" sz="1600" b="0" i="0" u="sng"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Двенадцатый принцип</a:t>
            </a:r>
            <a:r>
              <a:rPr kumimoji="0" lang="ru-RU" sz="16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 при воздействии (на коллектив, на отдельного сотрудника, на потребителя и пр.) учитывать силу возможного противодействия. Дело в том, что, признавая ценность и необходимость этических норм в теории, многие сотрудники, сталкиваясь с ними в практической повседневной работе, по той или иной причине начинают им противодействовать.</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ru-RU" sz="1600" b="0" i="0" u="sng"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Тринадцатый принцип</a:t>
            </a:r>
            <a:r>
              <a:rPr kumimoji="0" lang="ru-RU" sz="16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состоит в целесообразности авансирования доверием - к чувству ответственности сотрудника, к его компетенции, к чувству долга и т.п.</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ru-RU" sz="1600" b="0" i="0" u="sng"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Четырнадцатый принцип</a:t>
            </a:r>
            <a:r>
              <a:rPr kumimoji="0" lang="ru-RU" sz="16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настоятельно рекомендует стремиться к бесконфликтности. Конфликт - благоприятная почва для этических на­рушений.</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ru-RU" sz="1600" b="0" i="0" u="sng"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Пятнадцатый принцип</a:t>
            </a:r>
            <a:r>
              <a:rPr kumimoji="0" lang="ru-RU" sz="16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 свобода, не ограничивающая свободы других; обычно этот принцип, хотя и в неявной форме, обус­ловлен должностными инструкциями.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ru-RU" sz="1600" b="0" i="0" u="sng"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Шестнадцатый принцип</a:t>
            </a:r>
            <a:r>
              <a:rPr kumimoji="0" lang="ru-RU" sz="16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можно назвать принципом способствования; сотрудник должен не только сам поступать этично, но и способствовать такому, же поведению своих коллег.</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ru-RU" sz="1600" b="0" i="0" u="sng"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Семнадцатый принцип</a:t>
            </a:r>
            <a:r>
              <a:rPr kumimoji="0" lang="ru-RU" sz="16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гласит: не критикуй конкурента. Имеется в виду не только конкурирующая организация, но и "внутренний конкурент" - коллектив другого отдела, коллега, в котором можно "усмотреть" конкурента.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14282" y="0"/>
            <a:ext cx="8643998" cy="67822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30000"/>
              </a:lnSpc>
              <a:spcBef>
                <a:spcPct val="0"/>
              </a:spcBef>
              <a:spcAft>
                <a:spcPct val="0"/>
              </a:spcAft>
              <a:buClrTx/>
              <a:buSzTx/>
              <a:buFontTx/>
              <a:buNone/>
              <a:tabLst/>
            </a:pPr>
            <a:r>
              <a:rPr kumimoji="0" lang="ru-RU" sz="1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Пример:</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Рассмотрим профессиональную этику продавца. Вспомним, что торговля занимает одно из важнейших мест в жизни общества, исполняя роль связующего звена между сферами производства и потребления.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Принятый закон Российской Федерации «О защите прав потребителей» требует от работников торговли перейти на новый уровень общения, повысить свою профессиональную культуру и уровень обслуживания покупателей.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Чего хочет покупатель от продавцов?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Во-первых, приобретения качественного, модного, удобного товара по приемлемой цене.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Во-вторых, компетентности, внимательного и вежливого отношения к себе при выборе покупки. </a:t>
            </a: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Следовательно, задача продавца состоит в удовлетворении запросов и желаний потребителя. Поэтому важнейшими требованиями профессиональной этики работника торговли по отношению к покупателю являются внимательность, вежливость, доброжелательность. Предупредительный, вежливый, обходительный продавец стал атрибутом цивилизованной торговли. Деловое отношение продавца и покупателя начинаются с приветствия, которое обязательно должно сопровождаться улыбкой. Улыбка украшает общение и делает его приятным. За приветствиями следуют слова: «Пожалуйста, что вас интересует?» При общении с покупателем нельзя смотреть в сторону или сидеть. Если продавец уже обслуживает клиента, он должен извиниться и попросить подождать, а не говорить: «Вы что, не видите, что я занята (занят)».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14282" y="428604"/>
            <a:ext cx="8715436" cy="48494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Освободившись, продавец выясняет, какой товар интересует посетителя магазина и по какой цене, после чего сообщает характеристики имеющихся товаров. При разговоре нельзя перебивать покупателя, необходимо выслушать собеседника, понять его мысли, понять, чего, в конечном итоге, хочет покупатель. Не следует расхваливать товар без чувства меры со словами «великолепный», а лучше сказать «надежный», «практичный». Искренность и честность по отношению к покупателю является нормой профессиональной этики. При общении с покупателем не рекомендуется поучать его, даже если вы понимаете, что покупатель не прав. </a:t>
            </a: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Что делать, если покупатель не согласен с продавцом? Прежде всего, не допускайте споров, прибегайте к аргументам, убеждайте покупателя конкретными фактами. Если спор все же возник, не стремитесь взять вверх над собеседником, не проявляйте отрицательных эмоций, агрессии. Умейте извиняться, если вы не правы. Никогда не теряйте самообладания. Продавец обязан быть сдержанным в различных ситуациях, грубость, вульгарность и раздражительность недопустимы. </a:t>
            </a:r>
          </a:p>
          <a:p>
            <a:pPr marL="0" marR="0" lvl="0" indent="450850" algn="just" defTabSz="914400" rtl="0" eaLnBrk="0" fontAlgn="base" latinLnBrk="0" hangingPunct="0">
              <a:lnSpc>
                <a:spcPct val="15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14282" y="214290"/>
            <a:ext cx="8572560" cy="5957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Продавец должен быть сдержан даже с невоспитанным и агрессивным покупателем, поскольку ответ грубостью на грубость не дает положительного эффекта. Наоборот, атмосфера становится напряженной, назревает конфликт, который нередко влечет вмешательство администрации.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Профессионализм продавца усиливается его этической воспитанностью, которая проявляется в речи, мимике, жестах. Речь продавца должна быть бодрой и четкой, произношение ясным, тон уверенным и убедительным. Повышение голоса не убеждает, а отталкивает покупателей. Кроме того, работникам сферы обслуживания необходимо следить за своей речью при общении не только с покупателями, но и между собой!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Окончанием общения продавцов с покупателями, является прием оплаты за выбранный товар и его упаковка, после чего продавец должен поблагодарить за покупку. Не следует забывать, что слова «спасибо», «пожалуйста», «будьте добры», придают вежливость речи продавца.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Особое место в этике торговли занимает требование к внешнему виду и одежде. Безвкусная и неопрятная одежда, непричесанные волосы и грязные руки могут оттолкнуть покупателя от покупки и посещения магазина.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428596" y="285728"/>
            <a:ext cx="8358246" cy="48494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Специалисты рекомендуют следующий алгоритм поведения продавца по отношению к покупателю: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Встретить покупателя.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Выяснить его потребности и оказать помощь в выборе товара.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Выполнить по просьбе покупателя определенные действия, ответить на вопрос, показать товар, упаковать и т.д.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Проявить активность в общении.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Помочь покупателю решиться на покупку.</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Создать условия для того, чтобы завоевать расположение покупателей.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Обслуживая одного, заботиться о впечатлении, производимом на других.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любой ситуации оставаться выдержанным, спокойным, избегать конфликтов.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Создавать атмосферу радушия, быть источником радости и хорошего</a:t>
            </a:r>
          </a:p>
          <a:p>
            <a:pPr marL="0" marR="0" lvl="0" indent="450850" algn="l"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настроения людей.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71472" y="500042"/>
            <a:ext cx="8143932" cy="54440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50000"/>
              </a:lnSpc>
              <a:spcBef>
                <a:spcPct val="0"/>
              </a:spcBef>
              <a:spcAft>
                <a:spcPct val="0"/>
              </a:spcAft>
              <a:buClrTx/>
              <a:buSzTx/>
              <a:buFontTx/>
              <a:buNone/>
              <a:tabLst/>
            </a:pPr>
            <a:r>
              <a:rPr kumimoji="0" lang="ru-RU"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Мораль</a:t>
            </a:r>
            <a:r>
              <a:rPr kumimoji="0" lang="ru-RU"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одна из форм общественного сознания, способ духовного существования личности, один из рычагов духовного развития общества.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Мораль</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(от лат.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mores</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характер, нрав, проявляющийся в общении) – форма общественного сознания и его реализация на практике, утверждающая общественно необходимый тип поведения людей и служащая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общесоциальной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основой его регулирования. В отличие от права, мораль носит в основном неписаный характер, представляет личности широкую возможность выбора и санкционируется воздействием общественного мнения. Требования морали фиксируются в общественном сознании в виде обычаев, традиций и общепринятых представлений.</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Нравственность</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практическая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воплощенность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моральных идеалов, целей и установок в различных формах социальной жизнедеятельности, в культуре поведения людей и отношениях между ними.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9144000" cy="62750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5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Важнейшими категориями этики являются: «добро», «зло», «ответственность», «справедливость», «долг».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«Добро» и «зло»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показатели нравственного поведения, именно через их призму происходит оценка поступков человека, всей его деятельности. Этика рассматривает «добро» как объективное моральное значение поступка. Оно объединяет совокупность положительных норм и требований нравственности и выступает как идеал, образец для подражания.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«Добро» может выступать как добродетель, т.е. являться моральным качеством личности.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«Добру» противостоит «зло», между этими категориями с основания мира идет борьба. Часто мораль отождествляется с добром, с положительным поведением, а зло рассматривается как аморальность и безнравственность. </a:t>
            </a:r>
            <a:endParaRPr kumimoji="0" lang="ru-RU"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Добро и зло - противоположности, которые не могут существовать друг без друга, как свет не может существовать без тьмы, верх без низа, день без ночи, но они, тем не менее, не равнозначны</a:t>
            </a:r>
            <a:r>
              <a:rPr kumimoji="0" lang="ru-RU" sz="1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14282" y="214290"/>
            <a:ext cx="8715436" cy="66420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4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Действовать в соответствии с моралью - значит выбирать между добром и злом. Человек стремится построить свою жизнь таким образом, чтобы уменьшить зло и умножить добро.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4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Другие важнейшие категории морали - долг и ответственность - не могут быть правильно поняты и тем более не могут стать важными принципами в поведении человека, если он не осознал сложность и трудность борьбы за добро. </a:t>
            </a:r>
          </a:p>
          <a:p>
            <a:pPr marL="0" marR="0" lvl="0" indent="450850" algn="just" defTabSz="914400" rtl="0" eaLnBrk="0" fontAlgn="base" latinLnBrk="0" hangingPunct="0">
              <a:lnSpc>
                <a:spcPct val="14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Нормы морали получают свое идейное выражение в заповедях и принципах о том, как необходимо себя вести. Одно из первых в истории правил нравственности формулируется так: «поступай по отношению к другим так, как бы ты хотел бы, чтобы они поступали по отношению к тебе». Это правило появилось в VI-V вв. до н.э. одновременно и независимо друг от друга в различных культурных регионах - Вавилоне, Китае, Индии, Европе. Впоследствии оно стало именоваться «золотым», так как ему придавалось большое значение. В наши дни оно также остается актуальным, и всегда надо помнить, что человек становится человеком только тогда, когда он утверждает человеческое в других людях. Потребность относиться к другим, как к самому себе, возвышать себя через возвышение других и составляет основу морали и нравственности.</a:t>
            </a:r>
            <a:r>
              <a:rPr kumimoji="0" lang="ru-RU"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85720" y="0"/>
            <a:ext cx="8643998" cy="657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3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Нравственная жизнь человека и общества разделяется на два уровня: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 одной стороны, то, что есть: сущее, нравы, фактическое повседневное поведение;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 другой стороны, то, что должно быть: должное, идеальный образец поведения.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Нередко в деловых отношениях мы сталкиваемся с противоречиями между сущим и должным. С одной стороны, человек стремится вести себя нравственно, как говорят, должным образом, с другой - желает удовлетворить свои потребности, реализация которых часто связана с нарушением нравственных норм. Эта борьба между идеальным и практическим расчетом создает конфликт внутри человека, который острее всего проявляется в этике деловых отношений, в деловом общении.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Поскольку этика делового общения является частным случаем этики вообще и содержит в себе ее основные характеристики, то под </a:t>
            </a:r>
            <a:r>
              <a:rPr kumimoji="0" lang="ru-RU" b="0"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этикой делового общения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понимается совокупность нравственных норм и правил, регулирующих поведение и отношения людей в профессиональной деятельности.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Нормы и правила поведения, действующие в обществе, предписывают человеку служить обществу, согласовывать личные и общественные интересы.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Моральные нормы опираются на традиции и обычаи, а мораль учит нас делать каждое дело так, чтобы от этого не было плохо людям, которые находятся рядом.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85720" y="0"/>
            <a:ext cx="8643998" cy="6690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5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Одним из основных элементов культуры делового общения является нравственное поведение людей. Оно опирается на общечеловеческие моральные принципы и нормы - уважение человеческого достоинства, честь, благородство, совесть, чувство долга и другие.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Совесть - это моральное осознание человеком своих действий, благодаря чему мы контролируем свои поступки и даем оценку своим действиям. Совесть самым тесным образом связана с долгом.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Долг - это осознание добросовестного исполнения своих обязанностей (гражданских и служебных). Например, при нарушении долга, благодаря совести, человек несет ответственность не только перед другими, но и перед собой.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морального облика человека огромное значение имеет честь, которая выражается в признании моральных заслуг человека, в репутации. Честь офицера, честь бизнесмена, рыцарская честь - именно она требует от человека поддерживать репутацию социальной или профессиональной группы, к которой он принадлежит. Честь обязывает человека добросовестно трудиться, быть правдивым, справедливым, признавать свои ошибки, быть требовательным к себе.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57158" y="500042"/>
            <a:ext cx="8572560" cy="41107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Достоинство выражается в самоуважении, в осознании значимости своей личности; оно не позволяет человеку унижаться, льстить и угодничать ради своей выгоды. Однако чрезмерное чувство собственного достоинства не очень украшает человека.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Способность личности быть сдержанной в обнаружении своих достоинств называется скромностью.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Человеку, который чего-то стоит, нет нужды выставлять напоказ свои достоинства, набивать себе цену, внушать окружающим представление о собственной незаменимости.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Неотъемлемой частью культуры делового общения является благородство. Благородный человек верен своему слову, если даже оно дано врагу. Он не позволит грубость по отношению к малоприятным для него людям, не будет злословить о них в их отсутствии. Благородство не требует огласки и благодарности за помощь и сочувствие.</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285720" y="0"/>
            <a:ext cx="8643998"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 древних времен большое значение придавали необходимости учитывать этические нормы и ценности в деловом общении. Особенно подчеркивалось их влияние на эффективность ведения дел. Профессиональными моральными нормами были и остаются вежливость, предупредительность, тактичность, трудолюбие.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Вежливость - это выражение уважительного отношения к другим людям, их достоинству. В основе вежливости лежит доброжелательность, которая проявляется в приветствиях и пожеланиях. Например, мы желаем доброй ночи, доброго утра, успехов, здоровья и т.п. </a:t>
            </a: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Широко известны слова испанского писателя Мигеля Сервантеса (1547-1616) о том, что ничто не обходится нам так дешево и не ценится так дорого, как вежливость.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Вежливый человек - это предупредительный человек, он стремится первым оказать любезность, первым уступит место в транспорте, подержит дверь.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Сродни вежливости нравственная норма - корректность, которая означает умение держать себя в рамках приличия в любых ситуациях и особенно в конфликтных. Корректное поведение проявляется в умении выслушать партнера, в стремлении понять его точку зрения. Вежливость обусловливается тактом и чувством меры.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Быть тактичным - значит умело сделать замечание, не унижая достоинство человека, предоставить ему возможность выйти из затруднения с честью.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14282" y="0"/>
            <a:ext cx="8715436" cy="55880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Совокупность моральных норм, определяющих отношение человека к своему профессиональному долгу, входит в понятие профессиональная этика.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 некоторым видам профессиональной деятельности общество предъявляет повышенные моральные требования, требует высокой квалификации работников при исполнении своих профессиональных обязанностей. Это относится к работающим в сфере обслуживания, на транспорте, в здравоохранении, в области управления, воспитания и им подобных, так как </a:t>
            </a:r>
            <a:r>
              <a:rPr kumimoji="0" lang="ru-RU"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объектами деятельности этих профессиональных групп являются люди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Каждый вид профессиональной этики определяется своеобразием профессиональной деятельности и имеет свои специфические требования в области морали.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Например, профессиональная этика воинской службы требует четкого выполнения служебного долга, мужества, дисциплинированности, преданности Родине.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Своеобразие медицинской этики ориентировано на здоровье человека, его улучшение и сохранение. </a:t>
            </a: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Однако любая специфика профессиональной этики невозможна без учета общечеловеческих ценностей и этических норм.</a:t>
            </a: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2172</Words>
  <Application>Microsoft Office PowerPoint</Application>
  <PresentationFormat>Экран (4:3)</PresentationFormat>
  <Paragraphs>86</Paragraphs>
  <Slides>16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16</vt:i4>
      </vt:variant>
    </vt:vector>
  </HeadingPairs>
  <TitlesOfParts>
    <vt:vector size="20" baseType="lpstr">
      <vt:lpstr>Arial</vt:lpstr>
      <vt:lpstr>Calibri</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dc:creator>
  <cp:lastModifiedBy>Fomka</cp:lastModifiedBy>
  <cp:revision>7</cp:revision>
  <dcterms:created xsi:type="dcterms:W3CDTF">2021-03-25T18:44:31Z</dcterms:created>
  <dcterms:modified xsi:type="dcterms:W3CDTF">2021-07-01T12:17:42Z</dcterms:modified>
</cp:coreProperties>
</file>